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723" r:id="rId5"/>
  </p:sldMasterIdLst>
  <p:notesMasterIdLst>
    <p:notesMasterId r:id="rId15"/>
  </p:notesMasterIdLst>
  <p:handoutMasterIdLst>
    <p:handoutMasterId r:id="rId16"/>
  </p:handoutMasterIdLst>
  <p:sldIdLst>
    <p:sldId id="262" r:id="rId6"/>
    <p:sldId id="288" r:id="rId7"/>
    <p:sldId id="289" r:id="rId8"/>
    <p:sldId id="257" r:id="rId9"/>
    <p:sldId id="268" r:id="rId10"/>
    <p:sldId id="264" r:id="rId11"/>
    <p:sldId id="259" r:id="rId12"/>
    <p:sldId id="287" r:id="rId13"/>
    <p:sldId id="27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27" autoAdjust="0"/>
    <p:restoredTop sz="78160" autoAdjust="0"/>
  </p:normalViewPr>
  <p:slideViewPr>
    <p:cSldViewPr snapToGrid="0">
      <p:cViewPr varScale="1">
        <p:scale>
          <a:sx n="40" d="100"/>
          <a:sy n="40" d="100"/>
        </p:scale>
        <p:origin x="590" y="24"/>
      </p:cViewPr>
      <p:guideLst/>
    </p:cSldViewPr>
  </p:slideViewPr>
  <p:notesTextViewPr>
    <p:cViewPr>
      <p:scale>
        <a:sx n="1" d="1"/>
        <a:sy n="1" d="1"/>
      </p:scale>
      <p:origin x="0" y="0"/>
    </p:cViewPr>
  </p:notesTextViewPr>
  <p:notesViewPr>
    <p:cSldViewPr snapToGrid="0"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2/25/2021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323155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 right, FB left</a:t>
            </a:r>
          </a:p>
          <a:p>
            <a:r>
              <a:rPr lang="en-US" dirty="0"/>
              <a:t>Draft tube floor -15’ el</a:t>
            </a:r>
          </a:p>
          <a:p>
            <a:r>
              <a:rPr lang="en-US" dirty="0"/>
              <a:t>Fish save mode – 20 el, just under hatch door</a:t>
            </a:r>
          </a:p>
          <a:p>
            <a:r>
              <a:rPr lang="en-US" dirty="0"/>
              <a:t>Tailwater - ~70 el, half way up scroll case</a:t>
            </a:r>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182141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access, hoist arm installed, fish bags used</a:t>
            </a:r>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1439609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sturgeon too large for bags. EMT stretcher tried.</a:t>
            </a:r>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1725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Tanks used for high sturgeon numbers. Fresh water supply in gallery.</a:t>
            </a:r>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1772731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Crane pulls up through hatch</a:t>
            </a:r>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87425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Powerhouse crane</a:t>
            </a:r>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829659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Personnel in bottom of draft tube after a fish rescue</a:t>
            </a:r>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3520571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5C0886A-CC2A-4255-ADA2-5CDC8149B279}" type="datetime1">
              <a:rPr lang="en-US" smtClean="0"/>
              <a:t>2/25/2021</a:t>
            </a:fld>
            <a:endParaRPr lang="en-US" dirty="0"/>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F17C63A2-4037-422A-B7D5-F7DA1CA2917B}" type="datetime1">
              <a:rPr lang="en-US" smtClean="0"/>
              <a:t>2/25/2021</a:t>
            </a:fld>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B41C1B3-147B-4E55-BD69-2F12B0144EB2}" type="datetime1">
              <a:rPr lang="en-US" smtClean="0"/>
              <a:t>2/25/2021</a:t>
            </a:fld>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474A79C-6CC4-42FD-9E1C-35146BAC5715}" type="datetime1">
              <a:rPr lang="en-US" smtClean="0"/>
              <a:t>2/25/2021</a:t>
            </a:fld>
            <a:endParaRPr lang="en-US" dirty="0"/>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39171031-6B55-40D8-AACE-994090B4E97B}" type="datetime1">
              <a:rPr lang="en-US" smtClean="0"/>
              <a:t>2/25/2021</a:t>
            </a:fld>
            <a:endParaRPr lang="en-US" dirty="0"/>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195B4CB3-E110-428F-BD82-9CF0234D9336}" type="datetime1">
              <a:rPr lang="en-US" smtClean="0"/>
              <a:t>2/25/2021</a:t>
            </a:fld>
            <a:endParaRPr lang="en-US" dirty="0"/>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9225A36-843B-4599-BB9E-3A5ED1D8C4B7}" type="datetime1">
              <a:rPr lang="en-US" smtClean="0"/>
              <a:t>2/25/2021</a:t>
            </a:fld>
            <a:endParaRPr lang="en-US" dirty="0"/>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BC331337-B183-4015-A4D8-5DBA9080F22C}" type="datetime1">
              <a:rPr lang="en-US" smtClean="0"/>
              <a:t>2/25/2021</a:t>
            </a:fld>
            <a:endParaRPr lang="en-US" dirty="0"/>
          </a:p>
        </p:txBody>
      </p:sp>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D307AB9-8146-43FE-93BB-0A24A1273EE6}" type="datetime1">
              <a:rPr lang="en-US" smtClean="0"/>
              <a:t>2/25/2021</a:t>
            </a:fld>
            <a:endParaRPr lang="en-US" dirty="0"/>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69E05716-3EE3-42B9-B48B-BC083A5FD690}" type="datetime1">
              <a:rPr lang="en-US" smtClean="0"/>
              <a:t>2/25/2021</a:t>
            </a:fld>
            <a:endParaRPr lang="en-US" dirty="0"/>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8676"/>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2E1AF8D-1629-4E7E-8FE8-8B129B5C4A14}" type="datetime1">
              <a:rPr lang="en-US" smtClean="0"/>
              <a:t>2/25/2021</a:t>
            </a:fld>
            <a:endParaRPr lang="en-US" dirty="0"/>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2" name="Date Placeholder 1"/>
          <p:cNvSpPr>
            <a:spLocks noGrp="1"/>
          </p:cNvSpPr>
          <p:nvPr>
            <p:ph type="dt" sz="half" idx="16"/>
          </p:nvPr>
        </p:nvSpPr>
        <p:spPr/>
        <p:txBody>
          <a:bodyPr/>
          <a:lstStyle/>
          <a:p>
            <a:fld id="{62A3C5D2-5AC2-4ADE-AD57-12F67C712458}" type="datetime1">
              <a:rPr lang="en-US" smtClean="0"/>
              <a:t>2/25/2021</a:t>
            </a:fld>
            <a:endParaRPr lang="en-US" dirty="0"/>
          </a:p>
        </p:txBody>
      </p:sp>
      <p:sp>
        <p:nvSpPr>
          <p:cNvPr id="4" name="Footer Placeholder 3"/>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9BE8-DD7F-4D3F-8760-86B67A4532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9AB00B-40BF-4D9C-9D3A-97BB70A27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61E07-7BC2-4A00-A777-144B9F36F87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91D0DF3-D8FA-43BA-9B45-E94D29F207B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3CDA22D-51C5-47F9-83A9-3FD48A2B55FA}"/>
              </a:ext>
            </a:extLst>
          </p:cNvPr>
          <p:cNvSpPr>
            <a:spLocks noGrp="1"/>
          </p:cNvSpPr>
          <p:nvPr>
            <p:ph type="sldNum" sz="quarter" idx="12"/>
          </p:nvPr>
        </p:nvSpPr>
        <p:spPr/>
        <p:txBody>
          <a:bodyPr/>
          <a:lstStyle>
            <a:lvl1pPr>
              <a:defRPr/>
            </a:lvl1pPr>
          </a:lstStyle>
          <a:p>
            <a:fld id="{A9F184F1-6081-433C-98C2-6DFBD0853B7C}" type="slidenum">
              <a:rPr lang="en-US" altLang="en-US"/>
              <a:pPr/>
              <a:t>‹#›</a:t>
            </a:fld>
            <a:endParaRPr lang="en-US" altLang="en-US"/>
          </a:p>
        </p:txBody>
      </p:sp>
    </p:spTree>
    <p:extLst>
      <p:ext uri="{BB962C8B-B14F-4D97-AF65-F5344CB8AC3E}">
        <p14:creationId xmlns:p14="http://schemas.microsoft.com/office/powerpoint/2010/main" val="3023695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FFB9FCF3-69CF-4885-B17E-15789AEB6D08}" type="datetime1">
              <a:rPr lang="en-US" smtClean="0"/>
              <a:t>2/25/2021</a:t>
            </a:fld>
            <a:endParaRPr lang="en-US" dirty="0"/>
          </a:p>
        </p:txBody>
      </p:sp>
    </p:spTree>
    <p:extLst>
      <p:ext uri="{BB962C8B-B14F-4D97-AF65-F5344CB8AC3E}">
        <p14:creationId xmlns:p14="http://schemas.microsoft.com/office/powerpoint/2010/main" val="98411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69313F1-5002-42A1-8773-C2851FC15C14}" type="datetime1">
              <a:rPr lang="en-US" smtClean="0"/>
              <a:t>2/25/2021</a:t>
            </a:fld>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AC1603C-9780-4986-B5D7-38E3FABB6867}" type="datetime1">
              <a:rPr lang="en-US" smtClean="0"/>
              <a:t>2/25/2021</a:t>
            </a:fld>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0F4FF90-4072-44D0-B2A9-F61111C915A2}" type="datetime1">
              <a:rPr lang="en-US" smtClean="0"/>
              <a:t>2/25/2021</a:t>
            </a:fld>
            <a:endParaRPr lang="en-US" dirty="0"/>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D58D1B5F-ABFA-4A3C-BA4C-47631AE7A868}" type="datetime1">
              <a:rPr lang="en-US" smtClean="0"/>
              <a:t>2/25/2021</a:t>
            </a:fld>
            <a:endParaRPr lang="en-US"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829379BC-5493-46DE-ACB0-7E241377030F}" type="datetime1">
              <a:rPr lang="en-US" smtClean="0"/>
              <a:t>2/25/2021</a:t>
            </a:fld>
            <a:endParaRPr lang="en-US" dirty="0"/>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60F44404-F6BD-4895-AE9F-18D23BF18CF7}" type="datetime1">
              <a:rPr lang="en-US" smtClean="0"/>
              <a:t>2/25/2021</a:t>
            </a:fld>
            <a:endParaRPr lang="en-US" dirty="0"/>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9A1C5BC-CD53-4075-9B8E-867576D727C9}" type="datetime1">
              <a:rPr lang="en-US" smtClean="0"/>
              <a:t>2/25/2021</a:t>
            </a:fld>
            <a:endParaRPr lang="en-US" dirty="0"/>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9"/>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20A6F534-CCF6-4A47-8281-9577A0581356}" type="datetime1">
              <a:rPr lang="en-US" smtClean="0"/>
              <a:t>2/25/2021</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Lst>
  <p:hf sldNum="0" hdr="0" ft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16BDC7E-A398-44F6-B23E-962F2B05119D}" type="datetime1">
              <a:rPr lang="en-US" smtClean="0"/>
              <a:t>2/25/2021</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sz="quarter" idx="17"/>
          </p:nvPr>
        </p:nvSpPr>
        <p:spPr/>
        <p:txBody>
          <a:bodyPr/>
          <a:lstStyle/>
          <a:p>
            <a:endParaRPr lang="en-US" dirty="0"/>
          </a:p>
          <a:p>
            <a:r>
              <a:rPr lang="en-US" dirty="0"/>
              <a:t>Bob Cordie</a:t>
            </a:r>
          </a:p>
          <a:p>
            <a:r>
              <a:rPr lang="en-US" dirty="0"/>
              <a:t>The </a:t>
            </a:r>
            <a:r>
              <a:rPr lang="en-US" dirty="0" err="1"/>
              <a:t>Dalles</a:t>
            </a:r>
            <a:r>
              <a:rPr lang="en-US" dirty="0"/>
              <a:t> Fisheries Section</a:t>
            </a:r>
          </a:p>
          <a:p>
            <a:r>
              <a:rPr lang="en-US" dirty="0"/>
              <a:t>March 2021</a:t>
            </a:r>
          </a:p>
          <a:p>
            <a:endParaRPr lang="en-US" dirty="0"/>
          </a:p>
        </p:txBody>
      </p:sp>
      <p:pic>
        <p:nvPicPr>
          <p:cNvPr id="7" name="Picture Placeholder 6" descr="A picture containing outdoor&#10;&#10;Description automatically generated">
            <a:extLst>
              <a:ext uri="{FF2B5EF4-FFF2-40B4-BE49-F238E27FC236}">
                <a16:creationId xmlns:a16="http://schemas.microsoft.com/office/drawing/2014/main" id="{A6CBBD84-4706-41D0-BB97-3A169389CD35}"/>
              </a:ext>
            </a:extLst>
          </p:cNvPr>
          <p:cNvPicPr>
            <a:picLocks noGrp="1" noChangeAspect="1"/>
          </p:cNvPicPr>
          <p:nvPr>
            <p:ph type="pic" sz="quarter" idx="15"/>
          </p:nvPr>
        </p:nvPicPr>
        <p:blipFill>
          <a:blip r:embed="rId3" cstate="email">
            <a:extLst>
              <a:ext uri="{28A0092B-C50C-407E-A947-70E740481C1C}">
                <a14:useLocalDpi xmlns:a14="http://schemas.microsoft.com/office/drawing/2010/main" val="0"/>
              </a:ext>
            </a:extLst>
          </a:blip>
          <a:srcRect/>
          <a:stretch>
            <a:fillRect/>
          </a:stretch>
        </p:blipFill>
        <p:spPr>
          <a:xfrm>
            <a:off x="5410200" y="260931"/>
            <a:ext cx="6515100" cy="6340243"/>
          </a:xfrm>
        </p:spPr>
      </p:pic>
      <p:sp>
        <p:nvSpPr>
          <p:cNvPr id="4" name="Title 3">
            <a:extLst>
              <a:ext uri="{FF2B5EF4-FFF2-40B4-BE49-F238E27FC236}">
                <a16:creationId xmlns:a16="http://schemas.microsoft.com/office/drawing/2014/main" id="{053ED123-3FCB-4240-A060-5BBF96157461}"/>
              </a:ext>
            </a:extLst>
          </p:cNvPr>
          <p:cNvSpPr>
            <a:spLocks noGrp="1"/>
          </p:cNvSpPr>
          <p:nvPr>
            <p:ph type="title"/>
          </p:nvPr>
        </p:nvSpPr>
        <p:spPr/>
        <p:txBody>
          <a:bodyPr/>
          <a:lstStyle/>
          <a:p>
            <a:r>
              <a:rPr lang="en-US" dirty="0"/>
              <a:t>Procedure for fish rescue from turbine dewatering</a:t>
            </a:r>
          </a:p>
        </p:txBody>
      </p:sp>
    </p:spTree>
    <p:extLst>
      <p:ext uri="{BB962C8B-B14F-4D97-AF65-F5344CB8AC3E}">
        <p14:creationId xmlns:p14="http://schemas.microsoft.com/office/powerpoint/2010/main" val="3485819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E76A7-71BB-4FCA-91F9-8C33628DC497}"/>
              </a:ext>
            </a:extLst>
          </p:cNvPr>
          <p:cNvSpPr>
            <a:spLocks noGrp="1"/>
          </p:cNvSpPr>
          <p:nvPr>
            <p:ph type="title"/>
          </p:nvPr>
        </p:nvSpPr>
        <p:spPr/>
        <p:txBody>
          <a:bodyPr/>
          <a:lstStyle/>
          <a:p>
            <a:r>
              <a:rPr lang="en-US" dirty="0"/>
              <a:t>Typical sturgeon size for draft tube</a:t>
            </a:r>
          </a:p>
        </p:txBody>
      </p:sp>
      <p:pic>
        <p:nvPicPr>
          <p:cNvPr id="7" name="Picture Placeholder 2" descr="A picture containing outdoor, ground&#10;&#10;Description automatically generated">
            <a:extLst>
              <a:ext uri="{FF2B5EF4-FFF2-40B4-BE49-F238E27FC236}">
                <a16:creationId xmlns:a16="http://schemas.microsoft.com/office/drawing/2014/main" id="{CE7120ED-2F3E-41A7-8E3D-240C5EE2C25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a:stretch>
            <a:fillRect/>
          </a:stretch>
        </p:blipFill>
        <p:spPr>
          <a:xfrm>
            <a:off x="2781300" y="1657350"/>
            <a:ext cx="8343900" cy="4943824"/>
          </a:xfrm>
        </p:spPr>
      </p:pic>
    </p:spTree>
    <p:extLst>
      <p:ext uri="{BB962C8B-B14F-4D97-AF65-F5344CB8AC3E}">
        <p14:creationId xmlns:p14="http://schemas.microsoft.com/office/powerpoint/2010/main" val="267715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8E8D-975F-471A-A4CC-DED9232078B2}"/>
              </a:ext>
            </a:extLst>
          </p:cNvPr>
          <p:cNvSpPr>
            <a:spLocks noGrp="1"/>
          </p:cNvSpPr>
          <p:nvPr>
            <p:ph type="title"/>
          </p:nvPr>
        </p:nvSpPr>
        <p:spPr>
          <a:xfrm>
            <a:off x="266700" y="260931"/>
            <a:ext cx="11433812" cy="1671543"/>
          </a:xfrm>
        </p:spPr>
        <p:txBody>
          <a:bodyPr/>
          <a:lstStyle/>
          <a:p>
            <a:r>
              <a:rPr lang="en-US" sz="2800" dirty="0"/>
              <a:t>Main</a:t>
            </a:r>
            <a:r>
              <a:rPr lang="en-US" dirty="0"/>
              <a:t> unit </a:t>
            </a:r>
            <a:r>
              <a:rPr lang="en-US" sz="2800" dirty="0"/>
              <a:t>cross</a:t>
            </a:r>
            <a:r>
              <a:rPr lang="en-US" dirty="0"/>
              <a:t> section–35’ depth fish save mode</a:t>
            </a:r>
          </a:p>
        </p:txBody>
      </p:sp>
      <p:pic>
        <p:nvPicPr>
          <p:cNvPr id="8" name="Picture Placeholder 7">
            <a:extLst>
              <a:ext uri="{FF2B5EF4-FFF2-40B4-BE49-F238E27FC236}">
                <a16:creationId xmlns:a16="http://schemas.microsoft.com/office/drawing/2014/main" id="{825BC1F2-7EFC-42D1-A88B-510E875447D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2318" b="12318"/>
          <a:stretch>
            <a:fillRect/>
          </a:stretch>
        </p:blipFill>
        <p:spPr>
          <a:xfrm>
            <a:off x="220981" y="1444944"/>
            <a:ext cx="11971019" cy="5152125"/>
          </a:xfrm>
        </p:spPr>
      </p:pic>
      <p:sp>
        <p:nvSpPr>
          <p:cNvPr id="5" name="Content Placeholder 4">
            <a:extLst>
              <a:ext uri="{FF2B5EF4-FFF2-40B4-BE49-F238E27FC236}">
                <a16:creationId xmlns:a16="http://schemas.microsoft.com/office/drawing/2014/main" id="{21D58CA8-AE45-41FF-877F-697BA8139CC8}"/>
              </a:ext>
            </a:extLst>
          </p:cNvPr>
          <p:cNvSpPr>
            <a:spLocks noGrp="1"/>
          </p:cNvSpPr>
          <p:nvPr>
            <p:ph sz="quarter" idx="17"/>
          </p:nvPr>
        </p:nvSpPr>
        <p:spPr>
          <a:xfrm flipH="1" flipV="1">
            <a:off x="220981" y="5367337"/>
            <a:ext cx="45719" cy="45719"/>
          </a:xfrm>
        </p:spPr>
        <p:txBody>
          <a:bodyPr/>
          <a:lstStyle/>
          <a:p>
            <a:endParaRPr lang="en-US" dirty="0"/>
          </a:p>
        </p:txBody>
      </p:sp>
    </p:spTree>
    <p:extLst>
      <p:ext uri="{BB962C8B-B14F-4D97-AF65-F5344CB8AC3E}">
        <p14:creationId xmlns:p14="http://schemas.microsoft.com/office/powerpoint/2010/main" val="1237110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17A5DB-CC56-427C-B565-06A0DD39ED28}"/>
              </a:ext>
            </a:extLst>
          </p:cNvPr>
          <p:cNvSpPr>
            <a:spLocks noGrp="1" noChangeArrowheads="1"/>
          </p:cNvSpPr>
          <p:nvPr>
            <p:ph type="title"/>
          </p:nvPr>
        </p:nvSpPr>
        <p:spPr/>
        <p:txBody>
          <a:bodyPr/>
          <a:lstStyle/>
          <a:p>
            <a:r>
              <a:rPr lang="en-US" altLang="en-US" dirty="0"/>
              <a:t>Draft tube hatch</a:t>
            </a:r>
          </a:p>
        </p:txBody>
      </p:sp>
      <p:sp>
        <p:nvSpPr>
          <p:cNvPr id="4099" name="Rectangle 3">
            <a:extLst>
              <a:ext uri="{FF2B5EF4-FFF2-40B4-BE49-F238E27FC236}">
                <a16:creationId xmlns:a16="http://schemas.microsoft.com/office/drawing/2014/main" id="{C22F45D1-8732-433E-8141-CAFD892A5162}"/>
              </a:ext>
            </a:extLst>
          </p:cNvPr>
          <p:cNvSpPr>
            <a:spLocks noGrp="1" noChangeArrowheads="1"/>
          </p:cNvSpPr>
          <p:nvPr>
            <p:ph type="body" idx="1"/>
          </p:nvPr>
        </p:nvSpPr>
        <p:spPr/>
        <p:txBody>
          <a:bodyPr/>
          <a:lstStyle/>
          <a:p>
            <a:r>
              <a:rPr lang="en-US" altLang="en-US" dirty="0" err="1"/>
              <a:t>Approx</a:t>
            </a:r>
            <a:r>
              <a:rPr lang="en-US" altLang="en-US" dirty="0"/>
              <a:t> 4’x4’ personnel access and fish egress</a:t>
            </a:r>
          </a:p>
        </p:txBody>
      </p:sp>
      <p:sp>
        <p:nvSpPr>
          <p:cNvPr id="4101" name="Text Box 5">
            <a:extLst>
              <a:ext uri="{FF2B5EF4-FFF2-40B4-BE49-F238E27FC236}">
                <a16:creationId xmlns:a16="http://schemas.microsoft.com/office/drawing/2014/main" id="{B3C09220-3556-4549-A9E9-58AE8492BBF9}"/>
              </a:ext>
            </a:extLst>
          </p:cNvPr>
          <p:cNvSpPr txBox="1">
            <a:spLocks noChangeArrowheads="1"/>
          </p:cNvSpPr>
          <p:nvPr/>
        </p:nvSpPr>
        <p:spPr bwMode="auto">
          <a:xfrm>
            <a:off x="1295401" y="3581401"/>
            <a:ext cx="10112375" cy="14652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a:t>Fish are bagged (Salmonids placed in separate bag and removed first if possible), removed by the tugger, and then placed into the fish tank that has been placed in the gallery prior to fishing the unit. Raw water is obtained at the first floor (where?). Should the tank be aerated? Where is the lid? How many fish in tank? The tank is pushed to the nearest shaft, where a rigger secures it for removal to the fourth floor.</a:t>
            </a:r>
          </a:p>
        </p:txBody>
      </p:sp>
      <p:pic>
        <p:nvPicPr>
          <p:cNvPr id="4102" name="Picture 6">
            <a:extLst>
              <a:ext uri="{FF2B5EF4-FFF2-40B4-BE49-F238E27FC236}">
                <a16:creationId xmlns:a16="http://schemas.microsoft.com/office/drawing/2014/main" id="{C4BCA5FA-A018-4BCB-B606-9C179B2B57B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015" y="1587003"/>
            <a:ext cx="11381285" cy="5042397"/>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a:extLst>
              <a:ext uri="{FF2B5EF4-FFF2-40B4-BE49-F238E27FC236}">
                <a16:creationId xmlns:a16="http://schemas.microsoft.com/office/drawing/2014/main" id="{4B3EC75F-24D5-472D-99DB-562C43EAEFD7}"/>
              </a:ext>
            </a:extLst>
          </p:cNvPr>
          <p:cNvSpPr>
            <a:spLocks noChangeArrowheads="1"/>
          </p:cNvSpPr>
          <p:nvPr/>
        </p:nvSpPr>
        <p:spPr bwMode="auto">
          <a:xfrm flipV="1">
            <a:off x="11827042" y="5530295"/>
            <a:ext cx="98258" cy="4571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ltLang="en-US" dirty="0"/>
          </a:p>
        </p:txBody>
      </p:sp>
    </p:spTree>
  </p:cSld>
  <p:clrMapOvr>
    <a:masterClrMapping/>
  </p:clrMapOvr>
  <p:transition>
    <p:checke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6-7’ sturgeon hoisted by stretcher from draft tube floor</a:t>
            </a:r>
          </a:p>
        </p:txBody>
      </p:sp>
      <p:sp>
        <p:nvSpPr>
          <p:cNvPr id="3" name="Date Placeholder 2"/>
          <p:cNvSpPr>
            <a:spLocks noGrp="1"/>
          </p:cNvSpPr>
          <p:nvPr>
            <p:ph type="dt" sz="half" idx="2"/>
          </p:nvPr>
        </p:nvSpPr>
        <p:spPr/>
        <p:txBody>
          <a:bodyPr/>
          <a:lstStyle/>
          <a:p>
            <a:fld id="{356667A7-D940-41E0-AA4D-DD9E7B9B57E5}" type="datetime1">
              <a:rPr lang="en-US" smtClean="0"/>
              <a:t>2/25/2021</a:t>
            </a:fld>
            <a:endParaRPr lang="en-US" dirty="0"/>
          </a:p>
        </p:txBody>
      </p:sp>
      <p:pic>
        <p:nvPicPr>
          <p:cNvPr id="10" name="Picture 9">
            <a:extLst>
              <a:ext uri="{FF2B5EF4-FFF2-40B4-BE49-F238E27FC236}">
                <a16:creationId xmlns:a16="http://schemas.microsoft.com/office/drawing/2014/main" id="{599ECCD6-328C-4487-827D-9F0A35C9FF2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1118937"/>
            <a:ext cx="8888818" cy="5456360"/>
          </a:xfrm>
          <a:prstGeom prst="rect">
            <a:avLst/>
          </a:prstGeom>
        </p:spPr>
      </p:pic>
    </p:spTree>
    <p:extLst>
      <p:ext uri="{BB962C8B-B14F-4D97-AF65-F5344CB8AC3E}">
        <p14:creationId xmlns:p14="http://schemas.microsoft.com/office/powerpoint/2010/main" val="302294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4099FC3-44E8-4739-915C-678C1230F366}"/>
              </a:ext>
            </a:extLst>
          </p:cNvPr>
          <p:cNvSpPr>
            <a:spLocks noGrp="1" noChangeArrowheads="1"/>
          </p:cNvSpPr>
          <p:nvPr>
            <p:ph type="title"/>
          </p:nvPr>
        </p:nvSpPr>
        <p:spPr/>
        <p:txBody>
          <a:bodyPr/>
          <a:lstStyle/>
          <a:p>
            <a:r>
              <a:rPr lang="en-US" altLang="en-US" dirty="0"/>
              <a:t>Fish salvage tank</a:t>
            </a:r>
          </a:p>
        </p:txBody>
      </p:sp>
      <p:sp>
        <p:nvSpPr>
          <p:cNvPr id="19459" name="Rectangle 3">
            <a:extLst>
              <a:ext uri="{FF2B5EF4-FFF2-40B4-BE49-F238E27FC236}">
                <a16:creationId xmlns:a16="http://schemas.microsoft.com/office/drawing/2014/main" id="{485A6780-E5E0-4381-952C-DA593A9B98CA}"/>
              </a:ext>
            </a:extLst>
          </p:cNvPr>
          <p:cNvSpPr>
            <a:spLocks noGrp="1" noChangeArrowheads="1"/>
          </p:cNvSpPr>
          <p:nvPr>
            <p:ph type="body" idx="1"/>
          </p:nvPr>
        </p:nvSpPr>
        <p:spPr/>
        <p:txBody>
          <a:bodyPr/>
          <a:lstStyle/>
          <a:p>
            <a:r>
              <a:rPr lang="en-US" altLang="en-US" dirty="0"/>
              <a:t>Small enough to fit through gallery hatch. Too small for sturgeon &gt;6’. Too large for draft tube.</a:t>
            </a:r>
          </a:p>
        </p:txBody>
      </p:sp>
      <p:pic>
        <p:nvPicPr>
          <p:cNvPr id="19460" name="Picture 4">
            <a:extLst>
              <a:ext uri="{FF2B5EF4-FFF2-40B4-BE49-F238E27FC236}">
                <a16:creationId xmlns:a16="http://schemas.microsoft.com/office/drawing/2014/main" id="{47B8FF4D-4E71-440B-A508-3B508AB9BF6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94283" y="1776414"/>
            <a:ext cx="9360569" cy="4596675"/>
          </a:xfrm>
          <a:prstGeom prst="rect">
            <a:avLst/>
          </a:prstGeom>
          <a:noFill/>
          <a:extLst>
            <a:ext uri="{909E8E84-426E-40DD-AFC4-6F175D3DCCD1}">
              <a14:hiddenFill xmlns:a14="http://schemas.microsoft.com/office/drawing/2010/main">
                <a:solidFill>
                  <a:srgbClr val="FFFFFF"/>
                </a:solidFill>
              </a14:hiddenFill>
            </a:ext>
          </a:extLst>
        </p:spPr>
      </p:pic>
      <p:sp>
        <p:nvSpPr>
          <p:cNvPr id="19461" name="Text Box 5">
            <a:extLst>
              <a:ext uri="{FF2B5EF4-FFF2-40B4-BE49-F238E27FC236}">
                <a16:creationId xmlns:a16="http://schemas.microsoft.com/office/drawing/2014/main" id="{84DFAF90-B720-4268-856E-0D1AA6E98A3D}"/>
              </a:ext>
            </a:extLst>
          </p:cNvPr>
          <p:cNvSpPr txBox="1">
            <a:spLocks noChangeArrowheads="1"/>
          </p:cNvSpPr>
          <p:nvPr/>
        </p:nvSpPr>
        <p:spPr bwMode="auto">
          <a:xfrm>
            <a:off x="3276600" y="12954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9462" name="Text Box 6">
            <a:extLst>
              <a:ext uri="{FF2B5EF4-FFF2-40B4-BE49-F238E27FC236}">
                <a16:creationId xmlns:a16="http://schemas.microsoft.com/office/drawing/2014/main" id="{362D64F7-3085-4853-9691-4F47C4144DC0}"/>
              </a:ext>
            </a:extLst>
          </p:cNvPr>
          <p:cNvSpPr txBox="1">
            <a:spLocks noChangeArrowheads="1"/>
          </p:cNvSpPr>
          <p:nvPr/>
        </p:nvSpPr>
        <p:spPr bwMode="auto">
          <a:xfrm flipH="1" flipV="1">
            <a:off x="11139946" y="6318259"/>
            <a:ext cx="45719" cy="5483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87C39EF-FC46-465D-A286-5E1FFF4605BD}"/>
              </a:ext>
            </a:extLst>
          </p:cNvPr>
          <p:cNvSpPr>
            <a:spLocks noGrp="1" noChangeArrowheads="1"/>
          </p:cNvSpPr>
          <p:nvPr>
            <p:ph type="title"/>
          </p:nvPr>
        </p:nvSpPr>
        <p:spPr/>
        <p:txBody>
          <a:bodyPr/>
          <a:lstStyle/>
          <a:p>
            <a:r>
              <a:rPr lang="en-US" altLang="en-US" dirty="0"/>
              <a:t>Hatch above draft tube gallery</a:t>
            </a:r>
          </a:p>
        </p:txBody>
      </p:sp>
      <p:sp>
        <p:nvSpPr>
          <p:cNvPr id="6147" name="Rectangle 3">
            <a:extLst>
              <a:ext uri="{FF2B5EF4-FFF2-40B4-BE49-F238E27FC236}">
                <a16:creationId xmlns:a16="http://schemas.microsoft.com/office/drawing/2014/main" id="{3B2B6F45-A5CD-4BEB-9F1E-63DEAAEA5B0C}"/>
              </a:ext>
            </a:extLst>
          </p:cNvPr>
          <p:cNvSpPr>
            <a:spLocks noGrp="1" noChangeArrowheads="1"/>
          </p:cNvSpPr>
          <p:nvPr>
            <p:ph type="body" idx="1"/>
          </p:nvPr>
        </p:nvSpPr>
        <p:spPr/>
        <p:txBody>
          <a:bodyPr/>
          <a:lstStyle/>
          <a:p>
            <a:r>
              <a:rPr lang="en-US" altLang="en-US" dirty="0"/>
              <a:t>6’x6’ hatch leading from draft tube gallery.</a:t>
            </a:r>
          </a:p>
        </p:txBody>
      </p:sp>
      <p:pic>
        <p:nvPicPr>
          <p:cNvPr id="6148" name="Picture 4">
            <a:extLst>
              <a:ext uri="{FF2B5EF4-FFF2-40B4-BE49-F238E27FC236}">
                <a16:creationId xmlns:a16="http://schemas.microsoft.com/office/drawing/2014/main" id="{091CA89F-BC58-4755-AC8D-F1127EC6D2E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9785" y="1515978"/>
            <a:ext cx="11245515" cy="4999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53A8CED-2520-4C48-BB60-68EDE27BDC29}"/>
              </a:ext>
            </a:extLst>
          </p:cNvPr>
          <p:cNvSpPr>
            <a:spLocks noGrp="1" noChangeArrowheads="1"/>
          </p:cNvSpPr>
          <p:nvPr>
            <p:ph type="title"/>
          </p:nvPr>
        </p:nvSpPr>
        <p:spPr/>
        <p:txBody>
          <a:bodyPr/>
          <a:lstStyle/>
          <a:p>
            <a:r>
              <a:rPr lang="en-US" altLang="en-US" dirty="0"/>
              <a:t>Powerhouse gantry crane</a:t>
            </a:r>
          </a:p>
        </p:txBody>
      </p:sp>
      <p:sp>
        <p:nvSpPr>
          <p:cNvPr id="9219" name="Rectangle 3">
            <a:extLst>
              <a:ext uri="{FF2B5EF4-FFF2-40B4-BE49-F238E27FC236}">
                <a16:creationId xmlns:a16="http://schemas.microsoft.com/office/drawing/2014/main" id="{D08BC6BB-B4D7-47CF-BDA1-6EEEC897A457}"/>
              </a:ext>
            </a:extLst>
          </p:cNvPr>
          <p:cNvSpPr>
            <a:spLocks noGrp="1" noChangeArrowheads="1"/>
          </p:cNvSpPr>
          <p:nvPr>
            <p:ph type="body" idx="1"/>
          </p:nvPr>
        </p:nvSpPr>
        <p:spPr/>
        <p:txBody>
          <a:bodyPr/>
          <a:lstStyle/>
          <a:p>
            <a:r>
              <a:rPr lang="en-US" altLang="en-US" dirty="0"/>
              <a:t>Transports tank to powerhouse door</a:t>
            </a:r>
          </a:p>
        </p:txBody>
      </p:sp>
      <p:pic>
        <p:nvPicPr>
          <p:cNvPr id="9220" name="Picture 4">
            <a:extLst>
              <a:ext uri="{FF2B5EF4-FFF2-40B4-BE49-F238E27FC236}">
                <a16:creationId xmlns:a16="http://schemas.microsoft.com/office/drawing/2014/main" id="{C44AEBA3-2A19-468D-AC6B-0C51C17998A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1684" y="1451322"/>
            <a:ext cx="9958137" cy="5081826"/>
          </a:xfrm>
          <a:prstGeom prst="rect">
            <a:avLst/>
          </a:prstGeom>
          <a:noFill/>
          <a:extLst>
            <a:ext uri="{909E8E84-426E-40DD-AFC4-6F175D3DCCD1}">
              <a14:hiddenFill xmlns:a14="http://schemas.microsoft.com/office/drawing/2010/main">
                <a:solidFill>
                  <a:srgbClr val="FFFFFF"/>
                </a:solidFill>
              </a14:hiddenFill>
            </a:ext>
          </a:extLst>
        </p:spPr>
      </p:pic>
      <p:sp>
        <p:nvSpPr>
          <p:cNvPr id="9221" name="Text Box 5">
            <a:extLst>
              <a:ext uri="{FF2B5EF4-FFF2-40B4-BE49-F238E27FC236}">
                <a16:creationId xmlns:a16="http://schemas.microsoft.com/office/drawing/2014/main" id="{588D0982-2E9F-49F2-B503-025563E19FC5}"/>
              </a:ext>
            </a:extLst>
          </p:cNvPr>
          <p:cNvSpPr txBox="1">
            <a:spLocks noChangeArrowheads="1"/>
          </p:cNvSpPr>
          <p:nvPr/>
        </p:nvSpPr>
        <p:spPr bwMode="auto">
          <a:xfrm flipV="1">
            <a:off x="9860280" y="4788933"/>
            <a:ext cx="45719" cy="1079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endParaRPr lang="en-US" alt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come out now?</a:t>
            </a:r>
          </a:p>
        </p:txBody>
      </p:sp>
      <p:sp>
        <p:nvSpPr>
          <p:cNvPr id="3" name="Content Placeholder 2"/>
          <p:cNvSpPr>
            <a:spLocks noGrp="1"/>
          </p:cNvSpPr>
          <p:nvPr>
            <p:ph sz="quarter" idx="10"/>
          </p:nvPr>
        </p:nvSpPr>
        <p:spPr>
          <a:xfrm flipV="1">
            <a:off x="266700" y="6617690"/>
            <a:ext cx="133350" cy="57428"/>
          </a:xfrm>
          <a:prstGeom prst="rect">
            <a:avLst/>
          </a:prstGeom>
        </p:spPr>
        <p:txBody>
          <a:bodyPr/>
          <a:lstStyle/>
          <a:p>
            <a:endParaRPr lang="en-US" dirty="0"/>
          </a:p>
        </p:txBody>
      </p:sp>
      <p:sp>
        <p:nvSpPr>
          <p:cNvPr id="4" name="Date Placeholder 3"/>
          <p:cNvSpPr>
            <a:spLocks noGrp="1"/>
          </p:cNvSpPr>
          <p:nvPr>
            <p:ph type="dt" sz="half" idx="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E54E37-E0DD-4D1F-8B35-B7D6B92AC176}" type="datetime1">
              <a:rPr kumimoji="0" lang="en-US" sz="9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2/25/2021</a:t>
            </a:fld>
            <a:endParaRPr kumimoji="0" lang="en-US" sz="9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pic>
        <p:nvPicPr>
          <p:cNvPr id="9" name="Picture 8" descr="A picture containing indoor, wall, person, person&#10;&#10;Description automatically generated">
            <a:extLst>
              <a:ext uri="{FF2B5EF4-FFF2-40B4-BE49-F238E27FC236}">
                <a16:creationId xmlns:a16="http://schemas.microsoft.com/office/drawing/2014/main" id="{9D730723-4220-4655-A167-CDED20BA95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937222"/>
            <a:ext cx="10873248" cy="5703290"/>
          </a:xfrm>
          <a:prstGeom prst="rect">
            <a:avLst/>
          </a:prstGeom>
        </p:spPr>
      </p:pic>
    </p:spTree>
    <p:extLst>
      <p:ext uri="{BB962C8B-B14F-4D97-AF65-F5344CB8AC3E}">
        <p14:creationId xmlns:p14="http://schemas.microsoft.com/office/powerpoint/2010/main" val="2541322598"/>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9AD4CB50E594F953A461B8BAB27B5" ma:contentTypeVersion="3" ma:contentTypeDescription="Create a new document." ma:contentTypeScope="" ma:versionID="0bc7133a96692543442fb19de80e4687">
  <xsd:schema xmlns:xsd="http://www.w3.org/2001/XMLSchema" xmlns:xs="http://www.w3.org/2001/XMLSchema" xmlns:p="http://schemas.microsoft.com/office/2006/metadata/properties" xmlns:ns2="452d6419-4d0a-4c13-ad09-29367299d625" targetNamespace="http://schemas.microsoft.com/office/2006/metadata/properties" ma:root="true" ma:fieldsID="34c6f5eecafcf084b77d283099547ae5" ns2:_="">
    <xsd:import namespace="452d6419-4d0a-4c13-ad09-29367299d625"/>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d6419-4d0a-4c13-ad09-29367299d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1914CC-70B3-4B42-A71B-C580C5E63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d6419-4d0a-4c13-ad09-29367299d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3.xml><?xml version="1.0" encoding="utf-8"?>
<ds:datastoreItem xmlns:ds="http://schemas.openxmlformats.org/officeDocument/2006/customXml" ds:itemID="{0B8C2CD5-50C2-4A7C-996A-3D6312B83669}">
  <ds:schemaRefs>
    <ds:schemaRef ds:uri="http://purl.org/dc/elements/1.1/"/>
    <ds:schemaRef ds:uri="18f88ba2-4714-4ce4-8806-1d85d427829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11049</TotalTime>
  <Words>289</Words>
  <Application>Microsoft Office PowerPoint</Application>
  <PresentationFormat>Widescreen</PresentationFormat>
  <Paragraphs>38</Paragraphs>
  <Slides>9</Slides>
  <Notes>8</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Content Templates</vt:lpstr>
      <vt:lpstr>Chart Color Templates</vt:lpstr>
      <vt:lpstr>Procedure for fish rescue from turbine dewatering</vt:lpstr>
      <vt:lpstr>Typical sturgeon size for draft tube</vt:lpstr>
      <vt:lpstr>Main unit cross section–35’ depth fish save mode</vt:lpstr>
      <vt:lpstr>Draft tube hatch</vt:lpstr>
      <vt:lpstr>6-7’ sturgeon hoisted by stretcher from draft tube floor</vt:lpstr>
      <vt:lpstr>Fish salvage tank</vt:lpstr>
      <vt:lpstr>Hatch above draft tube gallery</vt:lpstr>
      <vt:lpstr>Powerhouse gantry crane</vt:lpstr>
      <vt:lpstr>Can I come out now?</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Cordie, Robert P CIV (USA)</cp:lastModifiedBy>
  <cp:revision>365</cp:revision>
  <dcterms:created xsi:type="dcterms:W3CDTF">2017-02-20T05:10:01Z</dcterms:created>
  <dcterms:modified xsi:type="dcterms:W3CDTF">2021-02-25T16:48:55Z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0x010100CF49AD4CB50E594F953A461B8BAB27B5</vt:lpwstr>
  </property>
</Properties>
</file>